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Slab"/>
      <p:regular r:id="rId17"/>
    </p:embeddedFont>
    <p:embeddedFont>
      <p:font typeface="Roboto Slab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4699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Parallel Algorithms for Butterfly Computations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047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Group Members: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0992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Ayaan Khan (22i-0832)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54140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Ayaan Mughal (22i-0861)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98359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Salar Shoaib (20-0830)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60165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21970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9590" y="417552"/>
            <a:ext cx="3783092" cy="472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Benefits &amp; Scalability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529590" y="1192887"/>
            <a:ext cx="8084820" cy="499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—</a:t>
            </a:r>
            <a:endParaRPr lang="en-US" sz="3900" dirty="0"/>
          </a:p>
        </p:txBody>
      </p:sp>
      <p:sp>
        <p:nvSpPr>
          <p:cNvPr id="5" name="Text 2"/>
          <p:cNvSpPr/>
          <p:nvPr/>
        </p:nvSpPr>
        <p:spPr>
          <a:xfrm>
            <a:off x="3626168" y="1881307"/>
            <a:ext cx="1891546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Speedup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529590" y="2208490"/>
            <a:ext cx="808482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Significant speedup over sequential baseline.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529590" y="2980015"/>
            <a:ext cx="8084820" cy="499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—</a:t>
            </a:r>
            <a:endParaRPr lang="en-US" sz="3900" dirty="0"/>
          </a:p>
        </p:txBody>
      </p:sp>
      <p:sp>
        <p:nvSpPr>
          <p:cNvPr id="8" name="Text 5"/>
          <p:cNvSpPr/>
          <p:nvPr/>
        </p:nvSpPr>
        <p:spPr>
          <a:xfrm>
            <a:off x="3626168" y="3668435"/>
            <a:ext cx="1891546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MPI Overhead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529590" y="3995618"/>
            <a:ext cx="808482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Minimal overhead due to METIS partitioning.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529590" y="4767143"/>
            <a:ext cx="8084820" cy="499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—</a:t>
            </a:r>
            <a:endParaRPr lang="en-US" sz="3900" dirty="0"/>
          </a:p>
        </p:txBody>
      </p:sp>
      <p:sp>
        <p:nvSpPr>
          <p:cNvPr id="11" name="Text 8"/>
          <p:cNvSpPr/>
          <p:nvPr/>
        </p:nvSpPr>
        <p:spPr>
          <a:xfrm>
            <a:off x="3626168" y="5455563"/>
            <a:ext cx="1891546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Vertices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529590" y="5782747"/>
            <a:ext cx="808482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Handles graphs with millions of vertices and edges.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529590" y="6554272"/>
            <a:ext cx="8084820" cy="499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∞</a:t>
            </a:r>
            <a:endParaRPr lang="en-US" sz="3900" dirty="0"/>
          </a:p>
        </p:txBody>
      </p:sp>
      <p:sp>
        <p:nvSpPr>
          <p:cNvPr id="14" name="Text 11"/>
          <p:cNvSpPr/>
          <p:nvPr/>
        </p:nvSpPr>
        <p:spPr>
          <a:xfrm>
            <a:off x="3626168" y="7242691"/>
            <a:ext cx="1891546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Scalability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529590" y="7569875"/>
            <a:ext cx="808482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Strong scaling as nodes increase, foundation for advanced mining.</a:t>
            </a:r>
            <a:endParaRPr lang="en-US" sz="11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90749"/>
            <a:ext cx="73942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Introduction &amp; Applications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3948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5394841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Efficient Butterfly Counting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6239589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 on scalable parallel counting in bipartite graphs.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3948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8" name="Text 5"/>
          <p:cNvSpPr/>
          <p:nvPr/>
        </p:nvSpPr>
        <p:spPr>
          <a:xfrm>
            <a:off x="5954078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Technologies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54078" y="5885259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Uses METIS for partitioning, MPI for distribution, OpenMP for threading.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3948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11" name="Text 8"/>
          <p:cNvSpPr/>
          <p:nvPr/>
        </p:nvSpPr>
        <p:spPr>
          <a:xfrm>
            <a:off x="10377249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Real-World Impact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377249" y="5885259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Applications in social networks, recommendations, clustering, anomaly detection.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79213"/>
            <a:ext cx="83900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Understanding Butterfly Motifs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549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Bipartite Graphs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3611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Vertices split into two sets (L and R). Edges connect L to R only.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6599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edges within the same set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5081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Common in co-purchase, co-authorship data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5549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Butterfly Structure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13611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2x2 biclique: two L-side and two R-side vertices, all connected.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06599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Represents dense local structure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5081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Captures co-occurrence patterns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2088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9843" y="2833211"/>
            <a:ext cx="5352693" cy="580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Motivation &amp; Challenges</a:t>
            </a:r>
            <a:endParaRPr lang="en-US" sz="3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43" y="3724275"/>
            <a:ext cx="464106" cy="46410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99567" y="3691890"/>
            <a:ext cx="2320885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Why Butterflies?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1299567" y="4093250"/>
            <a:ext cx="12680990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Detect communities, spam, and co-occurrence patterns in networks.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43" y="4979551"/>
            <a:ext cx="464106" cy="46410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299567" y="4947166"/>
            <a:ext cx="2320885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Scale Issues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1299567" y="5348526"/>
            <a:ext cx="12680990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Graphs may have millions of vertices and edges.</a:t>
            </a:r>
            <a:endParaRPr lang="en-US" sz="1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43" y="6234827"/>
            <a:ext cx="464106" cy="46410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299567" y="6202442"/>
            <a:ext cx="2705695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Combinatorial Explosion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1299567" y="6603802"/>
            <a:ext cx="12680990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Sequential algorithms are too slow for large graphs.</a:t>
            </a:r>
            <a:endParaRPr lang="en-US" sz="1450" dirty="0"/>
          </a:p>
        </p:txBody>
      </p:sp>
      <p:sp>
        <p:nvSpPr>
          <p:cNvPr id="13" name="Text 7"/>
          <p:cNvSpPr/>
          <p:nvPr/>
        </p:nvSpPr>
        <p:spPr>
          <a:xfrm>
            <a:off x="1299567" y="7012067"/>
            <a:ext cx="12680990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Iterate over neighbor pairs (wedges)</a:t>
            </a:r>
            <a:endParaRPr lang="en-US" sz="1450" dirty="0"/>
          </a:p>
        </p:txBody>
      </p:sp>
      <p:sp>
        <p:nvSpPr>
          <p:cNvPr id="14" name="Text 8"/>
          <p:cNvSpPr/>
          <p:nvPr/>
        </p:nvSpPr>
        <p:spPr>
          <a:xfrm>
            <a:off x="1299567" y="7420332"/>
            <a:ext cx="12680990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Check shared connections for each wedge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5559" y="600194"/>
            <a:ext cx="7765613" cy="594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PARBUTTERFLY: Solution Pipeline</a:t>
            </a:r>
            <a:endParaRPr lang="en-US" sz="3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0452" y="2974658"/>
            <a:ext cx="9309497" cy="93094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34467" y="6350020"/>
            <a:ext cx="320873" cy="401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5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452" y="2974658"/>
            <a:ext cx="9309497" cy="930949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102721" y="4604445"/>
            <a:ext cx="320873" cy="401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452" y="2974658"/>
            <a:ext cx="9309497" cy="930949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154763" y="3937695"/>
            <a:ext cx="320873" cy="401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5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452" y="2974658"/>
            <a:ext cx="9309497" cy="930949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206686" y="4604445"/>
            <a:ext cx="320873" cy="401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5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0452" y="2974658"/>
            <a:ext cx="9309497" cy="930949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0474940" y="6350020"/>
            <a:ext cx="320873" cy="401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</a:t>
            </a:r>
            <a:endParaRPr lang="en-US" sz="2500" dirty="0"/>
          </a:p>
        </p:txBody>
      </p:sp>
      <p:sp>
        <p:nvSpPr>
          <p:cNvPr id="13" name="Text 6"/>
          <p:cNvSpPr/>
          <p:nvPr/>
        </p:nvSpPr>
        <p:spPr>
          <a:xfrm>
            <a:off x="692825" y="3504486"/>
            <a:ext cx="2377202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Vertex Ranking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665559" y="3915728"/>
            <a:ext cx="2431733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Assign rank by degree or degeneracy order.</a:t>
            </a:r>
            <a:endParaRPr lang="en-US" sz="1450" dirty="0"/>
          </a:p>
        </p:txBody>
      </p:sp>
      <p:sp>
        <p:nvSpPr>
          <p:cNvPr id="15" name="Text 8"/>
          <p:cNvSpPr/>
          <p:nvPr/>
        </p:nvSpPr>
        <p:spPr>
          <a:xfrm>
            <a:off x="3409712" y="2108002"/>
            <a:ext cx="2377202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Wedge Generation</a:t>
            </a:r>
            <a:endParaRPr lang="en-US" sz="1850" dirty="0"/>
          </a:p>
        </p:txBody>
      </p:sp>
      <p:sp>
        <p:nvSpPr>
          <p:cNvPr id="16" name="Text 9"/>
          <p:cNvSpPr/>
          <p:nvPr/>
        </p:nvSpPr>
        <p:spPr>
          <a:xfrm>
            <a:off x="3382447" y="2519243"/>
            <a:ext cx="2431733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Form triplets centered at low-rank vertices.</a:t>
            </a:r>
            <a:endParaRPr lang="en-US" sz="1450" dirty="0"/>
          </a:p>
        </p:txBody>
      </p:sp>
      <p:sp>
        <p:nvSpPr>
          <p:cNvPr id="17" name="Text 10"/>
          <p:cNvSpPr/>
          <p:nvPr/>
        </p:nvSpPr>
        <p:spPr>
          <a:xfrm>
            <a:off x="6126599" y="1574721"/>
            <a:ext cx="2377202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Wedge Aggregation</a:t>
            </a:r>
            <a:endParaRPr lang="en-US" sz="1850" dirty="0"/>
          </a:p>
        </p:txBody>
      </p:sp>
      <p:sp>
        <p:nvSpPr>
          <p:cNvPr id="18" name="Text 11"/>
          <p:cNvSpPr/>
          <p:nvPr/>
        </p:nvSpPr>
        <p:spPr>
          <a:xfrm>
            <a:off x="6099334" y="1985962"/>
            <a:ext cx="2431733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Group wedges by endpoints to count shared neighbors.</a:t>
            </a:r>
            <a:endParaRPr lang="en-US" sz="1450" dirty="0"/>
          </a:p>
        </p:txBody>
      </p:sp>
      <p:sp>
        <p:nvSpPr>
          <p:cNvPr id="19" name="Text 12"/>
          <p:cNvSpPr/>
          <p:nvPr/>
        </p:nvSpPr>
        <p:spPr>
          <a:xfrm>
            <a:off x="8843486" y="2108002"/>
            <a:ext cx="2377202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Butterfly Counting</a:t>
            </a:r>
            <a:endParaRPr lang="en-US" sz="1850" dirty="0"/>
          </a:p>
        </p:txBody>
      </p:sp>
      <p:sp>
        <p:nvSpPr>
          <p:cNvPr id="20" name="Text 13"/>
          <p:cNvSpPr/>
          <p:nvPr/>
        </p:nvSpPr>
        <p:spPr>
          <a:xfrm>
            <a:off x="8816221" y="2519243"/>
            <a:ext cx="2431733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Pairs of wedges with same endpoints form butterflies.</a:t>
            </a:r>
            <a:endParaRPr lang="en-US" sz="1450" dirty="0"/>
          </a:p>
        </p:txBody>
      </p:sp>
      <p:sp>
        <p:nvSpPr>
          <p:cNvPr id="21" name="Text 14"/>
          <p:cNvSpPr/>
          <p:nvPr/>
        </p:nvSpPr>
        <p:spPr>
          <a:xfrm>
            <a:off x="11560373" y="3504486"/>
            <a:ext cx="2377202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Peeling (Optional)</a:t>
            </a:r>
            <a:endParaRPr lang="en-US" sz="1850" dirty="0"/>
          </a:p>
        </p:txBody>
      </p:sp>
      <p:sp>
        <p:nvSpPr>
          <p:cNvPr id="22" name="Text 15"/>
          <p:cNvSpPr/>
          <p:nvPr/>
        </p:nvSpPr>
        <p:spPr>
          <a:xfrm>
            <a:off x="11533108" y="3915728"/>
            <a:ext cx="2431733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k-tip/k-wing decomposition by butterfly participation.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07012"/>
            <a:ext cx="65147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Tools &amp; Parallel Strategy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E9ECF2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METIS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57318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Partitions the graph into balanced subgraphs for parallel processing.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E9ECF2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MPI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57318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Distributes partitions across processes for inter-node parallelism.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9ECF2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342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OpenMP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83275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Enables intra-node parallelism for wedge generation and aggregation.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40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System Architecture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762958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1989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METIS Partitioning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48019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Divides the graph into balanced parts.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23843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3506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MPI Processes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3841075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Each process handles a partition for distributed computation.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793694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0205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OpenMP Threads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551092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Local butterfly counting within each process.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154579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68022" y="63813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MPI Reduce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268022" y="687181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Combines local results into a global butterfly count.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0130"/>
            <a:ext cx="5863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Parallelization Details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2089071"/>
            <a:ext cx="30480" cy="5100280"/>
          </a:xfrm>
          <a:prstGeom prst="roundRect">
            <a:avLst>
              <a:gd name="adj" fmla="val 111628"/>
            </a:avLst>
          </a:prstGeom>
          <a:solidFill>
            <a:srgbClr val="CFD2D8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2584133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CFD2D8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234422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7" name="Text 4"/>
          <p:cNvSpPr/>
          <p:nvPr/>
        </p:nvSpPr>
        <p:spPr>
          <a:xfrm>
            <a:off x="878860" y="238672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183011" y="23158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METIS Partitioning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83011" y="2806303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Minimizes edge cuts, balances workload before MPI.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273612" y="4117896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CFD2D8"/>
          </a:solidFill>
          <a:ln/>
        </p:spPr>
      </p:sp>
      <p:sp>
        <p:nvSpPr>
          <p:cNvPr id="11" name="Shape 8"/>
          <p:cNvSpPr/>
          <p:nvPr/>
        </p:nvSpPr>
        <p:spPr>
          <a:xfrm>
            <a:off x="793790" y="387798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12" name="Text 9"/>
          <p:cNvSpPr/>
          <p:nvPr/>
        </p:nvSpPr>
        <p:spPr>
          <a:xfrm>
            <a:off x="878860" y="392049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183011" y="38496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MPI Distribution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183011" y="4340066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Each process receives a partition, exchanges boundary data, computes local counts.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273612" y="6014561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CFD2D8"/>
          </a:solidFill>
          <a:ln/>
        </p:spPr>
      </p:sp>
      <p:sp>
        <p:nvSpPr>
          <p:cNvPr id="16" name="Shape 13"/>
          <p:cNvSpPr/>
          <p:nvPr/>
        </p:nvSpPr>
        <p:spPr>
          <a:xfrm>
            <a:off x="793790" y="57746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17" name="Text 14"/>
          <p:cNvSpPr/>
          <p:nvPr/>
        </p:nvSpPr>
        <p:spPr>
          <a:xfrm>
            <a:off x="878860" y="581715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183011" y="5746313"/>
            <a:ext cx="29502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OpenMP Computation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183011" y="6236732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Parallelizes wedge generation and aggregation using atomic updates or buffers.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3199"/>
            <a:ext cx="87947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Algorithm Implementation Steps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95607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E9ECF2"/>
          </a:solidFill>
          <a:ln/>
        </p:spPr>
      </p:sp>
      <p:sp>
        <p:nvSpPr>
          <p:cNvPr id="4" name="Text 2"/>
          <p:cNvSpPr/>
          <p:nvPr/>
        </p:nvSpPr>
        <p:spPr>
          <a:xfrm>
            <a:off x="1303973" y="19956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Partition Graph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303973" y="2486025"/>
            <a:ext cx="125326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METIS for balanced subgraphs.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1133951" y="3075742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E9ECF2"/>
          </a:solidFill>
          <a:ln/>
        </p:spPr>
      </p:sp>
      <p:sp>
        <p:nvSpPr>
          <p:cNvPr id="7" name="Text 5"/>
          <p:cNvSpPr/>
          <p:nvPr/>
        </p:nvSpPr>
        <p:spPr>
          <a:xfrm>
            <a:off x="1644134" y="30757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Distribute with MPI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644134" y="3566160"/>
            <a:ext cx="121924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Load partitions into MPI ranks.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1474232" y="4155877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E9ECF2"/>
          </a:solidFill>
          <a:ln/>
        </p:spPr>
      </p:sp>
      <p:sp>
        <p:nvSpPr>
          <p:cNvPr id="10" name="Text 8"/>
          <p:cNvSpPr/>
          <p:nvPr/>
        </p:nvSpPr>
        <p:spPr>
          <a:xfrm>
            <a:off x="1984415" y="41558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Local Computation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984415" y="4646295"/>
            <a:ext cx="118521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Rank vertices, generate and aggregate wedges, count butterflies.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1814513" y="5236012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E9ECF2"/>
          </a:solidFill>
          <a:ln/>
        </p:spPr>
      </p:sp>
      <p:sp>
        <p:nvSpPr>
          <p:cNvPr id="13" name="Text 11"/>
          <p:cNvSpPr/>
          <p:nvPr/>
        </p:nvSpPr>
        <p:spPr>
          <a:xfrm>
            <a:off x="2324695" y="52360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OpenMP Parallelism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2324695" y="5726430"/>
            <a:ext cx="115119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Enumerate and aggregate wedges in parallel.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1474232" y="6316147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E9ECF2"/>
          </a:solidFill>
          <a:ln/>
        </p:spPr>
      </p:sp>
      <p:sp>
        <p:nvSpPr>
          <p:cNvPr id="16" name="Text 14"/>
          <p:cNvSpPr/>
          <p:nvPr/>
        </p:nvSpPr>
        <p:spPr>
          <a:xfrm>
            <a:off x="1984415" y="63161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Result Gathering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984415" y="6806565"/>
            <a:ext cx="118521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Merge results with MPI_Reduce.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2025-04-20T15:50:39Z</dcterms:created>
  <dcterms:modified xsi:type="dcterms:W3CDTF">2025-04-20T15:50:39Z</dcterms:modified>
</cp:coreProperties>
</file>